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Lemon"/>
      <p:regular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0ZP6pt+NKZSsYDeylr0sO1Iww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OpenSans-regular.fntdata"/><Relationship Id="rId45" Type="http://schemas.openxmlformats.org/officeDocument/2006/relationships/font" Target="fonts/Lemo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L"/>
              <a:t>‹#›</a:t>
            </a:fld>
            <a:endParaRPr/>
          </a:p>
        </p:txBody>
      </p:sp>
      <p:sp>
        <p:nvSpPr>
          <p:cNvPr id="15" name="Google Shape;15;p41"/>
          <p:cNvSpPr txBox="1"/>
          <p:nvPr/>
        </p:nvSpPr>
        <p:spPr>
          <a:xfrm>
            <a:off x="10711544" y="6356350"/>
            <a:ext cx="642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C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hackster.io/mjrobot/listening-temperature-with-tinyml-7e1325" TargetMode="External"/><Relationship Id="rId4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Ri_4dDvcZeM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://www.eecs.qmul.ac.uk/~josh/documents/2018/19737.pdf" TargetMode="External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jpg"/><Relationship Id="rId4" Type="http://schemas.openxmlformats.org/officeDocument/2006/relationships/image" Target="../media/image44.jp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5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jp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ites.google.com/g.harvard.edu/tinyml/home" TargetMode="External"/><Relationship Id="rId4" Type="http://schemas.openxmlformats.org/officeDocument/2006/relationships/hyperlink" Target="https://www.edx.org/professional-certificate/harvardx-tiny-machine-learning" TargetMode="External"/><Relationship Id="rId11" Type="http://schemas.openxmlformats.org/officeDocument/2006/relationships/hyperlink" Target="https://brianplancher.com/" TargetMode="External"/><Relationship Id="rId10" Type="http://schemas.openxmlformats.org/officeDocument/2006/relationships/hyperlink" Target="https://scholar.harvard.edu/vijay-janapa-reddi" TargetMode="External"/><Relationship Id="rId12" Type="http://schemas.openxmlformats.org/officeDocument/2006/relationships/hyperlink" Target="https://tinymlx.org/TinyML4D/" TargetMode="External"/><Relationship Id="rId9" Type="http://schemas.openxmlformats.org/officeDocument/2006/relationships/hyperlink" Target="http://www.laurencemoroney.com/" TargetMode="External"/><Relationship Id="rId5" Type="http://schemas.openxmlformats.org/officeDocument/2006/relationships/hyperlink" Target="https://www.coursera.org/learn/introduction-to-embedded-machine-learning" TargetMode="External"/><Relationship Id="rId6" Type="http://schemas.openxmlformats.org/officeDocument/2006/relationships/hyperlink" Target="https://www.oreilly.com/library/view/tinyml/9781492052036/" TargetMode="External"/><Relationship Id="rId7" Type="http://schemas.openxmlformats.org/officeDocument/2006/relationships/hyperlink" Target="https://shawnhymel.com/" TargetMode="External"/><Relationship Id="rId8" Type="http://schemas.openxmlformats.org/officeDocument/2006/relationships/hyperlink" Target="https://research.google/people/PeteWarde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hyperlink" Target="https://www.youtube.com/watch?v=1jMWsFER-Bc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BwbmNle2CZ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A1A8AC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-214764"/>
            <a:ext cx="5457568" cy="72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82" y="4970054"/>
            <a:ext cx="1612827" cy="16128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491906" y="708758"/>
            <a:ext cx="5409706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FA6"/>
              </a:buClr>
              <a:buSzPts val="5400"/>
              <a:buFont typeface="Calibri"/>
              <a:buNone/>
            </a:pPr>
            <a:r>
              <a:rPr b="0" i="0" lang="en-CL" sz="5400" u="none" cap="none" strike="noStrike">
                <a:solidFill>
                  <a:srgbClr val="5E5F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CL" sz="5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IESTI01 – TinyML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000"/>
              <a:buFont typeface="Calibri"/>
              <a:buNone/>
            </a:pPr>
            <a:r>
              <a:rPr b="0" i="0" lang="en-CL" sz="4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Embedded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000"/>
              <a:buFont typeface="Calibri"/>
              <a:buNone/>
            </a:pPr>
            <a:r>
              <a:rPr b="0" i="0" lang="en-CL" sz="40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4800" u="none" cap="none" strike="noStrike">
              <a:solidFill>
                <a:srgbClr val="5E5F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958858" y="3331888"/>
            <a:ext cx="5137142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25"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Collecting</a:t>
            </a:r>
            <a:r>
              <a:rPr b="0" i="0" lang="en-C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with Edge Impulse Studio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187791" y="5454079"/>
            <a:ext cx="3713821" cy="917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b="0" i="0" lang="en-CL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Prof. Marcelo Rovai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Pts val="2595"/>
              <a:buFont typeface="Arial"/>
              <a:buNone/>
            </a:pPr>
            <a:r>
              <a:rPr b="0" i="0" lang="en-CL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UNIFEI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59" y="269109"/>
            <a:ext cx="9967112" cy="6462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172" name="Google Shape;172;p10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052" y="1506652"/>
            <a:ext cx="1362981" cy="1550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174" name="Google Shape;1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175" name="Google Shape;17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561702" y="558990"/>
            <a:ext cx="59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5401" y="4613095"/>
            <a:ext cx="2473387" cy="9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02" y="1376856"/>
            <a:ext cx="3657601" cy="446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669" y="2009527"/>
            <a:ext cx="2809523" cy="319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561702" y="558990"/>
            <a:ext cx="106074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Data Ingestion using  Python (PySerial) =&gt; Final Format: .csv </a:t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3684618" y="3429000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8385313" y="3429000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104" y="1732866"/>
            <a:ext cx="4206201" cy="374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62" y="269109"/>
            <a:ext cx="10049306" cy="651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193" name="Google Shape;193;p12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052" y="1506652"/>
            <a:ext cx="1362981" cy="1550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195" name="Google Shape;19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196" name="Google Shape;19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4305" y="4674739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561702" y="558990"/>
            <a:ext cx="59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302" y="1451874"/>
            <a:ext cx="8617131" cy="484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3"/>
          <p:cNvSpPr txBox="1"/>
          <p:nvPr/>
        </p:nvSpPr>
        <p:spPr>
          <a:xfrm>
            <a:off x="561702" y="558990"/>
            <a:ext cx="621599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Data Ingestion using Smart Phone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54" y="269109"/>
            <a:ext cx="9747735" cy="6319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210" name="Google Shape;210;p14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052" y="1506652"/>
            <a:ext cx="1362981" cy="1550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212" name="Google Shape;21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213" name="Google Shape;21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0061" y="4541177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 txBox="1"/>
          <p:nvPr/>
        </p:nvSpPr>
        <p:spPr>
          <a:xfrm>
            <a:off x="561702" y="558990"/>
            <a:ext cx="59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/>
        </p:nvSpPr>
        <p:spPr>
          <a:xfrm>
            <a:off x="561702" y="558990"/>
            <a:ext cx="75909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Data Ingestion using </a:t>
            </a:r>
            <a:r>
              <a:rPr lang="en-CL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Upload existing Data </a:t>
            </a:r>
            <a:endParaRPr/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02" y="1511844"/>
            <a:ext cx="4213136" cy="210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4">
            <a:alphaModFix/>
          </a:blip>
          <a:srcRect b="25128" l="0" r="25294" t="0"/>
          <a:stretch/>
        </p:blipFill>
        <p:spPr>
          <a:xfrm>
            <a:off x="561702" y="4235210"/>
            <a:ext cx="3555275" cy="206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4617" y="2958954"/>
            <a:ext cx="7345681" cy="3444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/>
          <p:nvPr/>
        </p:nvSpPr>
        <p:spPr>
          <a:xfrm rot="9058458">
            <a:off x="3901005" y="4179868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6019091" y="1866693"/>
            <a:ext cx="5170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rgbClr val="525F7F"/>
                </a:solidFill>
                <a:latin typeface="Open Sans"/>
                <a:ea typeface="Open Sans"/>
                <a:cs typeface="Open Sans"/>
                <a:sym typeface="Open Sans"/>
              </a:rPr>
              <a:t>(CBOR, JSON, CSV), or as WAV, JPG or PNG files.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054" y="269109"/>
            <a:ext cx="9747735" cy="6319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231" name="Google Shape;231;p16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052" y="1506652"/>
            <a:ext cx="1362981" cy="1550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233" name="Google Shape;2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234" name="Google Shape;23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30061" y="4541177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 txBox="1"/>
          <p:nvPr/>
        </p:nvSpPr>
        <p:spPr>
          <a:xfrm>
            <a:off x="262004" y="324605"/>
            <a:ext cx="259000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Ingestion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>
            <p:ph type="ctrTitle"/>
          </p:nvPr>
        </p:nvSpPr>
        <p:spPr>
          <a:xfrm>
            <a:off x="630148" y="121443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alibri"/>
              <a:buNone/>
            </a:pPr>
            <a:r>
              <a:rPr lang="en-CL">
                <a:solidFill>
                  <a:schemeClr val="accent2"/>
                </a:solidFill>
              </a:rPr>
              <a:t>Temperature</a:t>
            </a:r>
            <a:r>
              <a:rPr lang="en-CL"/>
              <a:t> </a:t>
            </a:r>
            <a:r>
              <a:rPr lang="en-CL">
                <a:solidFill>
                  <a:schemeClr val="accent2"/>
                </a:solidFill>
              </a:rPr>
              <a:t>Dependence</a:t>
            </a:r>
            <a:r>
              <a:rPr lang="en-CL"/>
              <a:t> Psychoacoustics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2" name="Google Shape;242;p17"/>
          <p:cNvSpPr txBox="1"/>
          <p:nvPr>
            <p:ph idx="1" type="subTitle"/>
          </p:nvPr>
        </p:nvSpPr>
        <p:spPr>
          <a:xfrm>
            <a:off x="762012" y="4539056"/>
            <a:ext cx="9144000" cy="577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L" sz="4000"/>
              <a:t>Simple </a:t>
            </a:r>
            <a:r>
              <a:rPr lang="en-CL" sz="4000">
                <a:solidFill>
                  <a:schemeClr val="accent2"/>
                </a:solidFill>
              </a:rPr>
              <a:t>TinyML</a:t>
            </a:r>
            <a:r>
              <a:rPr lang="en-CL" sz="4000"/>
              <a:t> Proof-of-concept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000"/>
          </a:p>
        </p:txBody>
      </p:sp>
      <p:sp>
        <p:nvSpPr>
          <p:cNvPr id="243" name="Google Shape;243;p17"/>
          <p:cNvSpPr txBox="1"/>
          <p:nvPr/>
        </p:nvSpPr>
        <p:spPr>
          <a:xfrm>
            <a:off x="762012" y="5643562"/>
            <a:ext cx="86225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https://www.hackster.io/mjrobot/listening-temperature-with-tinyml-7e1325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&quot;Listening Temperature&quot; with TinyML" id="244" name="Google Shape;2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6640" y="2971800"/>
            <a:ext cx="3373348" cy="253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6096000" y="5463499"/>
            <a:ext cx="603812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https://www.youtube.com/watch?v=Ri_4dDvcZeM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(min: 0.17 =&gt; min 2:37)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8"/>
          <p:cNvPicPr preferRelativeResize="0"/>
          <p:nvPr/>
        </p:nvPicPr>
        <p:blipFill rotWithShape="1">
          <a:blip r:embed="rId4">
            <a:alphaModFix/>
          </a:blip>
          <a:srcRect b="0" l="0" r="1676" t="0"/>
          <a:stretch/>
        </p:blipFill>
        <p:spPr>
          <a:xfrm>
            <a:off x="6096000" y="1593850"/>
            <a:ext cx="5032284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/>
          <p:nvPr/>
        </p:nvSpPr>
        <p:spPr>
          <a:xfrm>
            <a:off x="567327" y="5463499"/>
            <a:ext cx="3534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http://www.eecs.qmul.ac.uk/~josh/documents/2018/19737.pdf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384" y="1593850"/>
            <a:ext cx="5684647" cy="334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87" y="381774"/>
            <a:ext cx="9176026" cy="6094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8102600" y="381774"/>
            <a:ext cx="37757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Overview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None/>
            </a:pPr>
            <a:r>
              <a:rPr lang="en-CL" sz="6600">
                <a:solidFill>
                  <a:schemeClr val="dk2"/>
                </a:solidFill>
              </a:rPr>
              <a:t>Sensor Data – EI Studio Ingestion </a:t>
            </a:r>
            <a:br>
              <a:rPr lang="en-CL" sz="6600">
                <a:solidFill>
                  <a:schemeClr val="dk2"/>
                </a:solidFill>
              </a:rPr>
            </a:br>
            <a:r>
              <a:rPr lang="en-CL" sz="6600">
                <a:solidFill>
                  <a:schemeClr val="accent2"/>
                </a:solidFill>
              </a:rPr>
              <a:t>Alternative methods</a:t>
            </a:r>
            <a:endParaRPr sz="6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56402" y="1266825"/>
            <a:ext cx="5765800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/>
          <p:nvPr/>
        </p:nvSpPr>
        <p:spPr>
          <a:xfrm>
            <a:off x="9639302" y="4669033"/>
            <a:ext cx="355600" cy="40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548" y="546100"/>
            <a:ext cx="3120021" cy="57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6950" y="1232752"/>
            <a:ext cx="2060196" cy="20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0"/>
          <p:cNvSpPr txBox="1"/>
          <p:nvPr/>
        </p:nvSpPr>
        <p:spPr>
          <a:xfrm>
            <a:off x="4608608" y="405825"/>
            <a:ext cx="26854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Recorder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5096787" y="3562926"/>
            <a:ext cx="170912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Sound: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16KHz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PCM – 16bits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8396905" y="6338034"/>
            <a:ext cx="2840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Temperature: 19</a:t>
            </a:r>
            <a:r>
              <a:rPr baseline="30000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b="10926" l="0" r="0" t="5000"/>
          <a:stretch/>
        </p:blipFill>
        <p:spPr>
          <a:xfrm>
            <a:off x="1199565" y="546100"/>
            <a:ext cx="3167180" cy="57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033620" y="1266825"/>
            <a:ext cx="5765801" cy="43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/>
          <p:nvPr/>
        </p:nvSpPr>
        <p:spPr>
          <a:xfrm>
            <a:off x="2514600" y="4572000"/>
            <a:ext cx="1739900" cy="4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8407400" y="3606800"/>
            <a:ext cx="508000" cy="4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2203449" y="1676400"/>
            <a:ext cx="2051051" cy="193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4576942" y="546100"/>
            <a:ext cx="196720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Class: Cool</a:t>
            </a:r>
            <a:endParaRPr/>
          </a:p>
        </p:txBody>
      </p:sp>
      <p:sp>
        <p:nvSpPr>
          <p:cNvPr id="280" name="Google Shape;280;p21"/>
          <p:cNvSpPr txBox="1"/>
          <p:nvPr/>
        </p:nvSpPr>
        <p:spPr>
          <a:xfrm>
            <a:off x="7634905" y="6311900"/>
            <a:ext cx="3044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 Water Temperature: 11</a:t>
            </a:r>
            <a:r>
              <a:rPr baseline="30000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061026" y="1266826"/>
            <a:ext cx="5765798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10926" l="0" r="0" t="5000"/>
          <a:stretch/>
        </p:blipFill>
        <p:spPr>
          <a:xfrm>
            <a:off x="960320" y="546100"/>
            <a:ext cx="3167180" cy="5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/>
          <p:nvPr/>
        </p:nvSpPr>
        <p:spPr>
          <a:xfrm>
            <a:off x="2387600" y="4152900"/>
            <a:ext cx="1739900" cy="4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8407400" y="2882900"/>
            <a:ext cx="647700" cy="74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2076424" y="1352550"/>
            <a:ext cx="2051051" cy="193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4576942" y="546100"/>
            <a:ext cx="1830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Class: Hot</a:t>
            </a:r>
            <a:endParaRPr/>
          </a:p>
        </p:txBody>
      </p:sp>
      <p:sp>
        <p:nvSpPr>
          <p:cNvPr id="291" name="Google Shape;291;p22"/>
          <p:cNvSpPr txBox="1"/>
          <p:nvPr/>
        </p:nvSpPr>
        <p:spPr>
          <a:xfrm>
            <a:off x="7634905" y="6311900"/>
            <a:ext cx="29677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Water Temperature: 61</a:t>
            </a:r>
            <a:r>
              <a:rPr baseline="30000"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9" y="498756"/>
            <a:ext cx="10101349" cy="586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1816100" y="6359243"/>
            <a:ext cx="65269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captured using app Voice Recorder and uploaded to Computer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0445"/>
            <a:ext cx="12192000" cy="5717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6870700" y="5800443"/>
            <a:ext cx="5002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uploaded to Edge Impulse Studio as .wav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83" y="4763"/>
            <a:ext cx="116930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 txBox="1"/>
          <p:nvPr/>
        </p:nvSpPr>
        <p:spPr>
          <a:xfrm>
            <a:off x="6553200" y="6181726"/>
            <a:ext cx="454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cleaned as split in 1 second samples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09" y="0"/>
            <a:ext cx="116843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>
            <a:off x="4648200" y="6245226"/>
            <a:ext cx="454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cleaned as split in 1 second samples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1747"/>
            <a:ext cx="12191999" cy="611450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/>
          <p:nvPr/>
        </p:nvSpPr>
        <p:spPr>
          <a:xfrm>
            <a:off x="9537700" y="3970635"/>
            <a:ext cx="2235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L" sz="1800">
                <a:solidFill>
                  <a:srgbClr val="32325D"/>
                </a:solidFill>
                <a:latin typeface="Arial"/>
                <a:ea typeface="Arial"/>
                <a:cs typeface="Arial"/>
                <a:sym typeface="Arial"/>
              </a:rPr>
              <a:t>Audio (MFE)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L" sz="1800">
                <a:solidFill>
                  <a:srgbClr val="525F7F"/>
                </a:solidFill>
                <a:latin typeface="Open Sans"/>
                <a:ea typeface="Open Sans"/>
                <a:cs typeface="Open Sans"/>
                <a:sym typeface="Open Sans"/>
              </a:rPr>
              <a:t>Extracts a spectrogram from audio signals using </a:t>
            </a:r>
            <a:r>
              <a:rPr b="1" i="0" lang="en-CL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Mel-filterbank energy features</a:t>
            </a:r>
            <a:r>
              <a:rPr b="0" i="0" lang="en-CL" sz="1800">
                <a:solidFill>
                  <a:srgbClr val="525F7F"/>
                </a:solidFill>
                <a:latin typeface="Open Sans"/>
                <a:ea typeface="Open Sans"/>
                <a:cs typeface="Open Sans"/>
                <a:sym typeface="Open Sans"/>
              </a:rPr>
              <a:t>, great for non-voice audio.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866" y="2954906"/>
            <a:ext cx="80010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85212"/>
            <a:ext cx="12192000" cy="120315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/>
        </p:nvSpPr>
        <p:spPr>
          <a:xfrm>
            <a:off x="3877519" y="467169"/>
            <a:ext cx="51056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 Water 1 second sample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/>
        </p:nvSpPr>
        <p:spPr>
          <a:xfrm>
            <a:off x="3970209" y="391800"/>
            <a:ext cx="48764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Water 1 second sample </a:t>
            </a:r>
            <a:endParaRPr/>
          </a:p>
        </p:txBody>
      </p:sp>
      <p:pic>
        <p:nvPicPr>
          <p:cNvPr id="336" name="Google Shape;3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2621"/>
            <a:ext cx="12192000" cy="12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3982" y="3024212"/>
            <a:ext cx="8188918" cy="330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9" y="204240"/>
            <a:ext cx="7700144" cy="5663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106" name="Google Shape;106;p3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9511" y="4643917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561703" y="558990"/>
            <a:ext cx="41130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/>
        </p:nvSpPr>
        <p:spPr>
          <a:xfrm>
            <a:off x="4052107" y="520128"/>
            <a:ext cx="40877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 1 second sample </a:t>
            </a:r>
            <a:endParaRPr/>
          </a:p>
        </p:txBody>
      </p:sp>
      <p:pic>
        <p:nvPicPr>
          <p:cNvPr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28738"/>
            <a:ext cx="12192000" cy="12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200" y="2979732"/>
            <a:ext cx="7773600" cy="31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90" y="0"/>
            <a:ext cx="1140801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60" y="0"/>
            <a:ext cx="112656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755" y="0"/>
            <a:ext cx="115184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8870" y="444500"/>
            <a:ext cx="2756620" cy="5969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pic>
      <p:pic>
        <p:nvPicPr>
          <p:cNvPr id="371" name="Google Shape;37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690" y="444500"/>
            <a:ext cx="2756620" cy="5969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pic>
      <p:pic>
        <p:nvPicPr>
          <p:cNvPr id="372" name="Google Shape;37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510" y="444500"/>
            <a:ext cx="2756620" cy="5969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pic>
      <p:sp>
        <p:nvSpPr>
          <p:cNvPr id="373" name="Google Shape;373;p34"/>
          <p:cNvSpPr/>
          <p:nvPr/>
        </p:nvSpPr>
        <p:spPr>
          <a:xfrm>
            <a:off x="7811312" y="6501368"/>
            <a:ext cx="358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Classifier (Off line) using iphone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488950"/>
            <a:ext cx="10998200" cy="5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215360"/>
            <a:ext cx="11216466" cy="642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02948" y="1611048"/>
            <a:ext cx="4557184" cy="341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53542" t="0"/>
          <a:stretch/>
        </p:blipFill>
        <p:spPr>
          <a:xfrm>
            <a:off x="3779679" y="1041401"/>
            <a:ext cx="4043521" cy="458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5">
            <a:alphaModFix/>
          </a:blip>
          <a:srcRect b="0" l="0" r="53958" t="0"/>
          <a:stretch/>
        </p:blipFill>
        <p:spPr>
          <a:xfrm>
            <a:off x="7928825" y="1069703"/>
            <a:ext cx="3996475" cy="455718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/>
          <p:nvPr/>
        </p:nvSpPr>
        <p:spPr>
          <a:xfrm>
            <a:off x="3904103" y="2773179"/>
            <a:ext cx="2429241" cy="3335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8028896" y="2783171"/>
            <a:ext cx="2429241" cy="3335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5898630" y="4694207"/>
            <a:ext cx="292308" cy="3335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9795997" y="4663404"/>
            <a:ext cx="292308" cy="3335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7"/>
          <p:cNvSpPr/>
          <p:nvPr/>
        </p:nvSpPr>
        <p:spPr>
          <a:xfrm rot="-2242926">
            <a:off x="6237574" y="4131387"/>
            <a:ext cx="978408" cy="4846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/>
          <p:cNvSpPr/>
          <p:nvPr/>
        </p:nvSpPr>
        <p:spPr>
          <a:xfrm rot="-2242926">
            <a:off x="10134941" y="4131387"/>
            <a:ext cx="978408" cy="48463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Reading Material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L"/>
              <a:t>Main references</a:t>
            </a:r>
            <a:endParaRPr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838200" y="1568086"/>
            <a:ext cx="1123900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3"/>
              </a:rPr>
              <a:t>Harvard School of Engineering and Applied Sciences - CS249r: Tiny Machine Learning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4"/>
              </a:rPr>
              <a:t>Professional Certificate in Tiny Machine Learning (TinyML) – edX/Harvard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5"/>
              </a:rPr>
              <a:t>Introduction to Embedded Machine Learning (Coursera)</a:t>
            </a:r>
            <a:endParaRPr sz="2000"/>
          </a:p>
          <a:p>
            <a:pPr indent="-17145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  <a:p>
            <a:pPr indent="-228600" lvl="0" marL="228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L" sz="2000" u="sng">
                <a:solidFill>
                  <a:schemeClr val="hlink"/>
                </a:solidFill>
                <a:hlinkClick r:id="rId6"/>
              </a:rPr>
              <a:t>Text Book: "TinyML" by Pete Warden, Daniel Situnayake</a:t>
            </a:r>
            <a:r>
              <a:rPr lang="en-CL" sz="2000"/>
              <a:t>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08" name="Google Shape;408;p39"/>
          <p:cNvSpPr txBox="1"/>
          <p:nvPr/>
        </p:nvSpPr>
        <p:spPr>
          <a:xfrm>
            <a:off x="838200" y="3895413"/>
            <a:ext cx="1087157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1411"/>
              </a:buClr>
              <a:buSzPts val="2400"/>
              <a:buFont typeface="Calibri"/>
              <a:buNone/>
            </a:pP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I want to thank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Shawn Hymel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Edge Impulse,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 Warden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Laurence Moroney 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from Google, and especially Harvard professor 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Vijay Janapa Reddi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, Ph.D. student </a:t>
            </a:r>
            <a:r>
              <a:rPr b="1" i="0" lang="en-CL" sz="2400" u="sng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Brian Plancher</a:t>
            </a:r>
            <a:r>
              <a:rPr b="1" i="0" lang="en-CL" sz="2400" u="none" cap="none" strike="noStrike">
                <a:solidFill>
                  <a:srgbClr val="B31411"/>
                </a:solidFill>
                <a:latin typeface="Calibri"/>
                <a:ea typeface="Calibri"/>
                <a:cs typeface="Calibri"/>
                <a:sym typeface="Calibri"/>
              </a:rPr>
              <a:t> and their staff for preparing the excellent material on TinyML that is the basis of this course at UNIFEI.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Calibri"/>
              <a:buNone/>
            </a:pPr>
            <a:r>
              <a:rPr b="0" i="0" lang="en-CL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IESTI01 course is part of the </a:t>
            </a:r>
            <a:r>
              <a:rPr b="0" i="0" lang="en-CL" sz="2400" u="sng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TinyML4D</a:t>
            </a:r>
            <a:r>
              <a:rPr b="0" i="0" lang="en-CL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an initiative to make TinyML education available to everyone globally.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561702" y="558990"/>
            <a:ext cx="98005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Data Ingestion using  Arduino-Cli + Web-USB (or EI-CLI)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74" y="1565908"/>
            <a:ext cx="2958448" cy="131292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6" name="Google Shape;116;p4"/>
          <p:cNvSpPr/>
          <p:nvPr/>
        </p:nvSpPr>
        <p:spPr>
          <a:xfrm>
            <a:off x="796834" y="2093423"/>
            <a:ext cx="1318089" cy="27095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34737" t="0"/>
          <a:stretch/>
        </p:blipFill>
        <p:spPr>
          <a:xfrm>
            <a:off x="2244290" y="2030010"/>
            <a:ext cx="4207922" cy="3039583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114300">
              <a:srgbClr val="000000">
                <a:alpha val="40000"/>
              </a:srgbClr>
            </a:outerShdw>
          </a:effectLst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5267" y="3482527"/>
            <a:ext cx="7636733" cy="281648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431074" y="5597108"/>
            <a:ext cx="40396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Installing the Arduino CLI on Windows 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/>
          <p:nvPr/>
        </p:nvSpPr>
        <p:spPr>
          <a:xfrm>
            <a:off x="0" y="0"/>
            <a:ext cx="5622324" cy="6858000"/>
          </a:xfrm>
          <a:prstGeom prst="rect">
            <a:avLst/>
          </a:prstGeom>
          <a:solidFill>
            <a:srgbClr val="A1A8AC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414;p40"/>
          <p:cNvGrpSpPr/>
          <p:nvPr/>
        </p:nvGrpSpPr>
        <p:grpSpPr>
          <a:xfrm>
            <a:off x="543082" y="2290224"/>
            <a:ext cx="6658201" cy="2492990"/>
            <a:chOff x="543082" y="2290224"/>
            <a:chExt cx="6658201" cy="2492990"/>
          </a:xfrm>
        </p:grpSpPr>
        <p:sp>
          <p:nvSpPr>
            <p:cNvPr id="415" name="Google Shape;415;p40"/>
            <p:cNvSpPr/>
            <p:nvPr/>
          </p:nvSpPr>
          <p:spPr>
            <a:xfrm>
              <a:off x="543082" y="2290224"/>
              <a:ext cx="4663841" cy="2492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9600"/>
                <a:buFont typeface="Calibri"/>
                <a:buNone/>
              </a:pPr>
              <a:r>
                <a:rPr b="1" i="0" lang="en-CL" sz="9600" u="none" cap="none" strike="noStrike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Thanks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6000"/>
                <a:buFont typeface="Calibri"/>
                <a:buNone/>
              </a:pPr>
              <a:r>
                <a:rPr b="1" i="0" lang="en-CL" sz="60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And stay safe!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 rot="1732609">
              <a:off x="6832663" y="2481447"/>
              <a:ext cx="290221" cy="3994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7" name="Google Shape;4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5406" y="1353461"/>
            <a:ext cx="5321426" cy="41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803" y="269109"/>
            <a:ext cx="7428441" cy="6343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125" name="Google Shape;125;p5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127" name="Google Shape;12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1429" y="4551451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561702" y="558990"/>
            <a:ext cx="59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561702" y="558990"/>
            <a:ext cx="76393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Data Ingestion using  EI-Cli + Data Forward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02" y="1376856"/>
            <a:ext cx="4036166" cy="49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19445" l="0" r="0" t="0"/>
          <a:stretch/>
        </p:blipFill>
        <p:spPr>
          <a:xfrm>
            <a:off x="6544492" y="1972152"/>
            <a:ext cx="5085806" cy="4326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/>
          <p:nvPr/>
        </p:nvSpPr>
        <p:spPr>
          <a:xfrm>
            <a:off x="4494021" y="3186684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5751775" y="1357900"/>
            <a:ext cx="61374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2000">
                <a:solidFill>
                  <a:srgbClr val="2FFF12"/>
                </a:solidFill>
                <a:latin typeface="Lemon"/>
                <a:ea typeface="Lemon"/>
                <a:cs typeface="Lemon"/>
                <a:sym typeface="Lemon"/>
              </a:rPr>
              <a:t>$ edge-impulse-data-forwarder --clean</a:t>
            </a:r>
            <a:endParaRPr sz="2000">
              <a:solidFill>
                <a:srgbClr val="2FFF12"/>
              </a:solidFill>
              <a:latin typeface="Lemon"/>
              <a:ea typeface="Lemon"/>
              <a:cs typeface="Lemon"/>
              <a:sym typeface="Lem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663" y="301859"/>
            <a:ext cx="8776771" cy="630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e Impulse · GitHub" id="144" name="Google Shape;144;p7"/>
          <p:cNvPicPr preferRelativeResize="0"/>
          <p:nvPr/>
        </p:nvPicPr>
        <p:blipFill rotWithShape="1">
          <a:blip r:embed="rId4">
            <a:alphaModFix/>
          </a:blip>
          <a:srcRect b="22764" l="13211" r="0" t="22500"/>
          <a:stretch/>
        </p:blipFill>
        <p:spPr>
          <a:xfrm>
            <a:off x="5551715" y="576263"/>
            <a:ext cx="888274" cy="56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052" y="1506652"/>
            <a:ext cx="1362981" cy="1550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-logo" id="146" name="Google Shape;14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6960" y="3337801"/>
            <a:ext cx="1036320" cy="698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Command Line Interface Is Here! - Open Electronics - Open  Electronics" id="147" name="Google Shape;14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2038" y="5989632"/>
            <a:ext cx="599259" cy="5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1429" y="4551451"/>
            <a:ext cx="2473387" cy="98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561702" y="558990"/>
            <a:ext cx="59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02" y="1376856"/>
            <a:ext cx="4036166" cy="49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0569" y="1393822"/>
            <a:ext cx="3579105" cy="40703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/>
        </p:nvSpPr>
        <p:spPr>
          <a:xfrm>
            <a:off x="561702" y="558990"/>
            <a:ext cx="11116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Data Ingestion using  PLX-DAQ (Windows) =&gt; Final Format: .csv </a:t>
            </a:r>
            <a:endParaRPr/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0484" y="2552337"/>
            <a:ext cx="1656744" cy="17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4494021" y="3186684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7164106" y="3186684"/>
            <a:ext cx="599585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/>
        </p:nvSpPr>
        <p:spPr>
          <a:xfrm>
            <a:off x="561702" y="558990"/>
            <a:ext cx="111167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Data Ingestion using  PLX-DAQ (Windows) =&gt; Final Format: .csv </a:t>
            </a:r>
            <a:endParaRPr/>
          </a:p>
        </p:txBody>
      </p:sp>
      <p:pic>
        <p:nvPicPr>
          <p:cNvPr descr="PLX-DAQ - Windows.mp4"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152" y="1216514"/>
            <a:ext cx="8907695" cy="50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403314" y="6340937"/>
            <a:ext cx="6107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https://www.youtube.com/watch?v=BwbmNle2CZo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2020-10-28T21:03:49Z</dcterms:created>
  <dc:creator>Marcelo Rovai</dc:creator>
</cp:coreProperties>
</file>